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1" r:id="rId2"/>
    <p:sldId id="437" r:id="rId3"/>
    <p:sldId id="438" r:id="rId4"/>
    <p:sldId id="441" r:id="rId5"/>
    <p:sldId id="442" r:id="rId6"/>
    <p:sldId id="440" r:id="rId7"/>
    <p:sldId id="447" r:id="rId8"/>
    <p:sldId id="444" r:id="rId9"/>
    <p:sldId id="445" r:id="rId1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  <a:srgbClr val="4D4D4D"/>
    <a:srgbClr val="5F5F5F"/>
    <a:srgbClr val="DDDDDD"/>
    <a:srgbClr val="EAEAEA"/>
    <a:srgbClr val="000000"/>
    <a:srgbClr val="7F7F7F"/>
    <a:srgbClr val="FF3B3B"/>
    <a:srgbClr val="1D8DB0"/>
    <a:srgbClr val="2F4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0" autoAdjust="0"/>
    <p:restoredTop sz="86285" autoAdjust="0"/>
  </p:normalViewPr>
  <p:slideViewPr>
    <p:cSldViewPr snapToGrid="0" snapToObjects="1">
      <p:cViewPr varScale="1">
        <p:scale>
          <a:sx n="61" d="100"/>
          <a:sy n="61" d="100"/>
        </p:scale>
        <p:origin x="952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39" d="100"/>
        <a:sy n="139" d="100"/>
      </p:scale>
      <p:origin x="0" y="-1828"/>
    </p:cViewPr>
  </p:sorterViewPr>
  <p:notesViewPr>
    <p:cSldViewPr snapToGrid="0" snapToObjects="1">
      <p:cViewPr varScale="1">
        <p:scale>
          <a:sx n="126" d="100"/>
          <a:sy n="126" d="100"/>
        </p:scale>
        <p:origin x="4912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22-9-2021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22-9-2021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5164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7207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3277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989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3540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4E32A-327F-AF4B-8E1F-209FBF93D26D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45390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0" name="Rechthoek 9"/>
          <p:cNvSpPr/>
          <p:nvPr userDrawn="1"/>
        </p:nvSpPr>
        <p:spPr>
          <a:xfrm>
            <a:off x="0" y="648000"/>
            <a:ext cx="12193200" cy="621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 userDrawn="1"/>
        </p:nvSpPr>
        <p:spPr>
          <a:xfrm>
            <a:off x="0" y="0"/>
            <a:ext cx="12193200" cy="51047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096524" cy="4024798"/>
          </a:xfrm>
        </p:spPr>
        <p:txBody>
          <a:bodyPr anchor="ctr" anchorCtr="0">
            <a:normAutofit/>
          </a:bodyPr>
          <a:lstStyle>
            <a:lvl1pPr algn="l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575999" y="5392801"/>
            <a:ext cx="6096524" cy="730188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nl-NL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48525" y="1654175"/>
            <a:ext cx="4368673" cy="4468813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  <p15:guide id="2" pos="4203">
          <p15:clr>
            <a:srgbClr val="FBAE40"/>
          </p15:clr>
        </p15:guide>
        <p15:guide id="3" orient="horz" pos="397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76000" y="1151468"/>
            <a:ext cx="11041200" cy="5297458"/>
          </a:xfrm>
        </p:spPr>
        <p:txBody>
          <a:bodyPr/>
          <a:lstStyle>
            <a:lvl1pPr>
              <a:defRPr lang="en-US" dirty="0" smtClean="0">
                <a:solidFill>
                  <a:srgbClr val="000000"/>
                </a:solidFill>
              </a:defRPr>
            </a:lvl1pPr>
            <a:lvl2pPr>
              <a:defRPr lang="en-US" dirty="0" smtClean="0">
                <a:solidFill>
                  <a:srgbClr val="000000"/>
                </a:solidFill>
              </a:defRPr>
            </a:lvl2pPr>
            <a:lvl3pPr>
              <a:defRPr lang="en-US" dirty="0" smtClean="0">
                <a:solidFill>
                  <a:srgbClr val="000000"/>
                </a:solidFill>
              </a:defRPr>
            </a:lvl3pPr>
            <a:lvl4pPr>
              <a:defRPr lang="en-US" dirty="0" smtClean="0">
                <a:solidFill>
                  <a:srgbClr val="000000"/>
                </a:solidFill>
              </a:defRPr>
            </a:lvl4pPr>
            <a:lvl5pPr>
              <a:defRPr lang="nl-NL" dirty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742924"/>
          </a:xfrm>
        </p:spPr>
        <p:txBody>
          <a:bodyPr>
            <a:norm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177421" y="63493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ijdelijke aanduiding voor datum 3"/>
          <p:cNvSpPr txBox="1">
            <a:spLocks/>
          </p:cNvSpPr>
          <p:nvPr userDrawn="1"/>
        </p:nvSpPr>
        <p:spPr>
          <a:xfrm>
            <a:off x="8313020" y="6626749"/>
            <a:ext cx="3840480" cy="23125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nl-NL"/>
            </a:defPPr>
            <a:lvl1pPr marL="0" algn="l" defTabSz="914400" rtl="0" eaLnBrk="1" latinLnBrk="0" hangingPunct="1">
              <a:defRPr sz="1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300" dirty="0" smtClean="0">
                <a:solidFill>
                  <a:srgbClr val="5F5F5F"/>
                </a:solidFill>
              </a:rPr>
              <a:t>MMS FALL SWT 2020</a:t>
            </a:r>
            <a:r>
              <a:rPr lang="en-US" sz="1300" baseline="0" dirty="0" smtClean="0">
                <a:solidFill>
                  <a:srgbClr val="5F5F5F"/>
                </a:solidFill>
              </a:rPr>
              <a:t> </a:t>
            </a:r>
            <a:r>
              <a:rPr lang="en-US" sz="1300" dirty="0" smtClean="0">
                <a:solidFill>
                  <a:srgbClr val="5F5F5F"/>
                </a:solidFill>
              </a:rPr>
              <a:t>|</a:t>
            </a:r>
            <a:r>
              <a:rPr lang="en-US" sz="1300" baseline="0" dirty="0" smtClean="0">
                <a:solidFill>
                  <a:srgbClr val="5F5F5F"/>
                </a:solidFill>
              </a:rPr>
              <a:t> 08/10/2020</a:t>
            </a:r>
            <a:endParaRPr lang="nl-NL" sz="1300" dirty="0">
              <a:solidFill>
                <a:srgbClr val="5F5F5F"/>
              </a:solidFill>
            </a:endParaRPr>
          </a:p>
        </p:txBody>
      </p:sp>
      <p:sp>
        <p:nvSpPr>
          <p:cNvPr id="11" name="Tijdelijke aanduiding voor datum 3"/>
          <p:cNvSpPr txBox="1">
            <a:spLocks/>
          </p:cNvSpPr>
          <p:nvPr userDrawn="1"/>
        </p:nvSpPr>
        <p:spPr>
          <a:xfrm>
            <a:off x="38500" y="6650434"/>
            <a:ext cx="3840480" cy="2108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nl-NL"/>
            </a:defPPr>
            <a:lvl1pPr marL="0" algn="l" defTabSz="914400" rtl="0" eaLnBrk="1" latinLnBrk="0" hangingPunct="1">
              <a:defRPr sz="1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A71291-1C34-4771-A37E-677F2182E258}" type="slidenum">
              <a:rPr lang="en-US" sz="1300" smtClean="0">
                <a:solidFill>
                  <a:srgbClr val="5F5F5F"/>
                </a:solidFill>
              </a:rPr>
              <a:pPr/>
              <a:t>‹#›</a:t>
            </a:fld>
            <a:endParaRPr lang="en-US" sz="1300" dirty="0">
              <a:solidFill>
                <a:srgbClr val="5F5F5F"/>
              </a:solidFill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75400" y="6626748"/>
            <a:ext cx="11041200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oli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rgbClr val="000000"/>
                </a:solidFill>
                <a:latin typeface="Arial" charset="0"/>
              </a:defRPr>
            </a:lvl1pPr>
          </a:lstStyle>
          <a:p>
            <a:fld id="{07099480-D11A-4789-80EE-022E820CF635}" type="datetime1">
              <a:rPr lang="nl-BE" smtClean="0"/>
              <a:pPr/>
              <a:t>22/09/2021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6033600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lang="en-US" dirty="0" smtClean="0">
                <a:solidFill>
                  <a:srgbClr val="000000"/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rgbClr val="000000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rgbClr val="000000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rgbClr val="000000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rgbClr val="000000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rgbClr val="000000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rgbClr val="000000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2" userDrawn="1">
          <p15:clr>
            <a:srgbClr val="F26B43"/>
          </p15:clr>
        </p15:guide>
        <p15:guide id="2" pos="7319" userDrawn="1">
          <p15:clr>
            <a:srgbClr val="F26B43"/>
          </p15:clr>
        </p15:guide>
        <p15:guide id="3" orient="horz" pos="3857" userDrawn="1">
          <p15:clr>
            <a:srgbClr val="F26B43"/>
          </p15:clr>
        </p15:guide>
        <p15:guide id="4" pos="36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3683743" y="864123"/>
            <a:ext cx="6781057" cy="593052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Jets downstream of quasi-parallel and quasi-perpendicular bow shock</a:t>
            </a:r>
            <a:br>
              <a:rPr lang="en-US" dirty="0" smtClean="0"/>
            </a:br>
            <a:r>
              <a:rPr lang="nl-BE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nl-BE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l-BE" sz="2200" dirty="0" smtClean="0"/>
              <a:t>Savvas Raptis</a:t>
            </a:r>
            <a:r>
              <a:rPr lang="nl-BE" sz="2200" b="1" dirty="0" smtClean="0"/>
              <a:t/>
            </a:r>
            <a:br>
              <a:rPr lang="nl-BE" sz="2200" b="1" dirty="0" smtClean="0"/>
            </a:br>
            <a:r>
              <a:rPr lang="nl-BE" sz="2200" b="1" dirty="0" smtClean="0"/>
              <a:t/>
            </a:r>
            <a:br>
              <a:rPr lang="nl-BE" sz="2200" b="1" dirty="0" smtClean="0"/>
            </a:br>
            <a:r>
              <a:rPr lang="en-US" sz="1800" dirty="0" smtClean="0"/>
              <a:t>Division of Space and Plasma Physics, KTH Royal Institute of Technology, Stockholm, Sweden</a:t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MMS FALL SWT </a:t>
            </a:r>
            <a:r>
              <a:rPr lang="en-US" sz="2000" dirty="0"/>
              <a:t>2020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08/10/2020</a:t>
            </a:r>
            <a:endParaRPr lang="nl-NL" sz="1700" dirty="0"/>
          </a:p>
        </p:txBody>
      </p:sp>
      <p:pic>
        <p:nvPicPr>
          <p:cNvPr id="10" name="Picture 2" descr="https://upload.wikimedia.org/wikipedia/en/thumb/4/41/Kth_logo.svg/1200px-Kth_logo.svg.png"/>
          <p:cNvPicPr>
            <a:picLocks noChangeAspect="1" noChangeArrowheads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011" y="1232113"/>
            <a:ext cx="3319732" cy="3742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82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722376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Introduction – Magnetosheath Jets</a:t>
            </a:r>
            <a:endParaRPr lang="sv-SE" dirty="0"/>
          </a:p>
        </p:txBody>
      </p:sp>
      <p:sp>
        <p:nvSpPr>
          <p:cNvPr id="4" name="TextBox 3"/>
          <p:cNvSpPr txBox="1"/>
          <p:nvPr/>
        </p:nvSpPr>
        <p:spPr>
          <a:xfrm>
            <a:off x="4583878" y="6233482"/>
            <a:ext cx="30254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 smtClean="0">
                <a:solidFill>
                  <a:srgbClr val="000000"/>
                </a:solidFill>
              </a:rPr>
              <a:t>Plaschke</a:t>
            </a:r>
            <a:r>
              <a:rPr lang="en-US" sz="800" dirty="0" smtClean="0">
                <a:solidFill>
                  <a:srgbClr val="000000"/>
                </a:solidFill>
              </a:rPr>
              <a:t> F et al. (2018); sketch by H. </a:t>
            </a:r>
            <a:r>
              <a:rPr lang="en-US" sz="800" dirty="0" err="1" smtClean="0">
                <a:solidFill>
                  <a:srgbClr val="000000"/>
                </a:solidFill>
              </a:rPr>
              <a:t>Hietala</a:t>
            </a:r>
            <a:r>
              <a:rPr lang="en-US" sz="800" dirty="0">
                <a:solidFill>
                  <a:srgbClr val="000000"/>
                </a:solidFill>
              </a:rPr>
              <a:t> </a:t>
            </a:r>
            <a:r>
              <a:rPr lang="en-US" sz="800" dirty="0" smtClean="0">
                <a:solidFill>
                  <a:srgbClr val="000000"/>
                </a:solidFill>
              </a:rPr>
              <a:t>| Space </a:t>
            </a:r>
            <a:r>
              <a:rPr lang="en-US" sz="800" dirty="0">
                <a:solidFill>
                  <a:srgbClr val="000000"/>
                </a:solidFill>
              </a:rPr>
              <a:t>Sci. Rev </a:t>
            </a:r>
            <a:endParaRPr lang="sv-SE" sz="800" dirty="0">
              <a:solidFill>
                <a:srgbClr val="000000"/>
              </a:solidFill>
            </a:endParaRPr>
          </a:p>
        </p:txBody>
      </p:sp>
      <p:pic>
        <p:nvPicPr>
          <p:cNvPr id="6" name="Picture 2" descr="https://media.springernature.com/original/springer-static/image/art%3A10.1007%2Fs11214-018-0516-3/MediaObjects/11214_2018_516_Fig1_HTM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087" y="1042702"/>
            <a:ext cx="5907024" cy="508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83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2"/>
          <p:cNvSpPr txBox="1">
            <a:spLocks/>
          </p:cNvSpPr>
          <p:nvPr/>
        </p:nvSpPr>
        <p:spPr>
          <a:xfrm>
            <a:off x="576000" y="0"/>
            <a:ext cx="11041200" cy="722376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baseline="0">
                <a:solidFill>
                  <a:srgbClr val="000000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Jets behind </a:t>
            </a:r>
            <a:r>
              <a:rPr lang="en-US" dirty="0" err="1" smtClean="0"/>
              <a:t>Qpar</a:t>
            </a:r>
            <a:r>
              <a:rPr lang="en-US" dirty="0" smtClean="0"/>
              <a:t> and </a:t>
            </a:r>
            <a:r>
              <a:rPr lang="en-US" dirty="0" err="1" smtClean="0"/>
              <a:t>Qperp</a:t>
            </a:r>
            <a:r>
              <a:rPr lang="en-US" dirty="0" smtClean="0"/>
              <a:t> bow shock</a:t>
            </a:r>
            <a:endParaRPr lang="sv-S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754" y="1380648"/>
            <a:ext cx="6217920" cy="375383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2835" y="4877634"/>
            <a:ext cx="231826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</a:rPr>
              <a:t>Raptis et. al. (2020) </a:t>
            </a:r>
            <a:r>
              <a:rPr lang="en-US" sz="800" dirty="0" smtClean="0">
                <a:solidFill>
                  <a:srgbClr val="000000"/>
                </a:solidFill>
              </a:rPr>
              <a:t> </a:t>
            </a:r>
            <a:r>
              <a:rPr lang="en-US" sz="800" dirty="0">
                <a:solidFill>
                  <a:srgbClr val="000000"/>
                </a:solidFill>
              </a:rPr>
              <a:t>| Front. Astron. Space </a:t>
            </a:r>
            <a:r>
              <a:rPr lang="en-US" sz="800" dirty="0" err="1">
                <a:solidFill>
                  <a:srgbClr val="000000"/>
                </a:solidFill>
              </a:rPr>
              <a:t>Sci</a:t>
            </a:r>
            <a:endParaRPr lang="en-US" sz="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76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73172" y="5253164"/>
            <a:ext cx="176625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1600" dirty="0" err="1" smtClean="0">
                <a:solidFill>
                  <a:srgbClr val="0070C0"/>
                </a:solidFill>
              </a:rPr>
              <a:t>Qpar</a:t>
            </a:r>
            <a:r>
              <a:rPr lang="sv-SE" sz="1600" dirty="0" smtClean="0">
                <a:solidFill>
                  <a:srgbClr val="0070C0"/>
                </a:solidFill>
              </a:rPr>
              <a:t> Jet</a:t>
            </a:r>
            <a:endParaRPr lang="sv-SE" sz="1600" dirty="0">
              <a:solidFill>
                <a:srgbClr val="0070C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732" y="1277566"/>
            <a:ext cx="2957134" cy="3960000"/>
          </a:xfrm>
          <a:prstGeom prst="rect">
            <a:avLst/>
          </a:prstGeom>
        </p:spPr>
      </p:pic>
      <p:sp>
        <p:nvSpPr>
          <p:cNvPr id="15" name="Title 2"/>
          <p:cNvSpPr txBox="1">
            <a:spLocks/>
          </p:cNvSpPr>
          <p:nvPr/>
        </p:nvSpPr>
        <p:spPr>
          <a:xfrm>
            <a:off x="576000" y="0"/>
            <a:ext cx="11041200" cy="722376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baseline="0">
                <a:solidFill>
                  <a:srgbClr val="000000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Jets behind </a:t>
            </a:r>
            <a:r>
              <a:rPr lang="en-US" dirty="0" err="1" smtClean="0"/>
              <a:t>Qpar</a:t>
            </a:r>
            <a:r>
              <a:rPr lang="en-US" dirty="0" smtClean="0"/>
              <a:t> and </a:t>
            </a:r>
            <a:r>
              <a:rPr lang="en-US" dirty="0" err="1" smtClean="0"/>
              <a:t>Qperp</a:t>
            </a:r>
            <a:r>
              <a:rPr lang="en-US" dirty="0" smtClean="0"/>
              <a:t> bow shock</a:t>
            </a:r>
            <a:endParaRPr lang="sv-SE" dirty="0"/>
          </a:p>
        </p:txBody>
      </p:sp>
      <p:sp>
        <p:nvSpPr>
          <p:cNvPr id="16" name="TextBox 15"/>
          <p:cNvSpPr txBox="1"/>
          <p:nvPr/>
        </p:nvSpPr>
        <p:spPr>
          <a:xfrm>
            <a:off x="8285492" y="5603054"/>
            <a:ext cx="219317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000000"/>
                </a:solidFill>
              </a:rPr>
              <a:t>Raptis,  et. al. (2020) | JGR - Under Review</a:t>
            </a:r>
            <a:endParaRPr lang="sv-SE" sz="80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432" y="1380745"/>
            <a:ext cx="6217920" cy="375383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2835" y="4877634"/>
            <a:ext cx="23471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</a:rPr>
              <a:t>Raptis et. al. (2020) </a:t>
            </a:r>
            <a:r>
              <a:rPr lang="en-US" sz="800" dirty="0" smtClean="0">
                <a:solidFill>
                  <a:srgbClr val="000000"/>
                </a:solidFill>
              </a:rPr>
              <a:t> </a:t>
            </a:r>
            <a:r>
              <a:rPr lang="en-US" sz="800" dirty="0">
                <a:solidFill>
                  <a:srgbClr val="000000"/>
                </a:solidFill>
              </a:rPr>
              <a:t>| Front. Astron. Space </a:t>
            </a:r>
            <a:r>
              <a:rPr lang="en-US" sz="800" dirty="0" err="1">
                <a:solidFill>
                  <a:srgbClr val="000000"/>
                </a:solidFill>
              </a:rPr>
              <a:t>Sci</a:t>
            </a:r>
            <a:r>
              <a:rPr lang="en-US" sz="800" dirty="0">
                <a:solidFill>
                  <a:srgbClr val="00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5218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73172" y="5253164"/>
            <a:ext cx="176625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1600" dirty="0" err="1" smtClean="0">
                <a:solidFill>
                  <a:srgbClr val="0070C0"/>
                </a:solidFill>
              </a:rPr>
              <a:t>Qpar</a:t>
            </a:r>
            <a:r>
              <a:rPr lang="sv-SE" sz="1600" dirty="0" smtClean="0">
                <a:solidFill>
                  <a:srgbClr val="0070C0"/>
                </a:solidFill>
              </a:rPr>
              <a:t> Jet</a:t>
            </a:r>
            <a:endParaRPr lang="sv-SE" sz="1600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750942" y="5267195"/>
            <a:ext cx="19249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1600" dirty="0" err="1" smtClean="0">
                <a:solidFill>
                  <a:srgbClr val="FF0000"/>
                </a:solidFill>
              </a:rPr>
              <a:t>Qperp</a:t>
            </a:r>
            <a:r>
              <a:rPr lang="sv-SE" sz="1600" dirty="0" smtClean="0">
                <a:solidFill>
                  <a:srgbClr val="FF0000"/>
                </a:solidFill>
              </a:rPr>
              <a:t> Jet</a:t>
            </a:r>
            <a:endParaRPr lang="sv-SE" sz="1600" dirty="0">
              <a:solidFill>
                <a:srgbClr val="FF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866" y="1277566"/>
            <a:ext cx="2957134" cy="396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732" y="1277566"/>
            <a:ext cx="2957134" cy="3960000"/>
          </a:xfrm>
          <a:prstGeom prst="rect">
            <a:avLst/>
          </a:prstGeom>
        </p:spPr>
      </p:pic>
      <p:sp>
        <p:nvSpPr>
          <p:cNvPr id="15" name="Title 2"/>
          <p:cNvSpPr txBox="1">
            <a:spLocks/>
          </p:cNvSpPr>
          <p:nvPr/>
        </p:nvSpPr>
        <p:spPr>
          <a:xfrm>
            <a:off x="576000" y="0"/>
            <a:ext cx="11041200" cy="722376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baseline="0">
                <a:solidFill>
                  <a:srgbClr val="000000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Jets behind </a:t>
            </a:r>
            <a:r>
              <a:rPr lang="en-US" dirty="0" err="1" smtClean="0"/>
              <a:t>Qpar</a:t>
            </a:r>
            <a:r>
              <a:rPr lang="en-US" dirty="0" smtClean="0"/>
              <a:t> and </a:t>
            </a:r>
            <a:r>
              <a:rPr lang="en-US" dirty="0" err="1" smtClean="0"/>
              <a:t>Qperp</a:t>
            </a:r>
            <a:r>
              <a:rPr lang="en-US" dirty="0" smtClean="0"/>
              <a:t> bow shock</a:t>
            </a:r>
            <a:endParaRPr lang="sv-SE" dirty="0"/>
          </a:p>
        </p:txBody>
      </p:sp>
      <p:sp>
        <p:nvSpPr>
          <p:cNvPr id="16" name="TextBox 15"/>
          <p:cNvSpPr txBox="1"/>
          <p:nvPr/>
        </p:nvSpPr>
        <p:spPr>
          <a:xfrm>
            <a:off x="8285492" y="5603054"/>
            <a:ext cx="219317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000000"/>
                </a:solidFill>
              </a:rPr>
              <a:t>Raptis,  et. al. (2020) | JGR - Under Review</a:t>
            </a:r>
            <a:endParaRPr lang="sv-SE" sz="800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432" y="1380744"/>
            <a:ext cx="6217920" cy="375383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2835" y="4877634"/>
            <a:ext cx="23471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000000"/>
                </a:solidFill>
              </a:rPr>
              <a:t>Raptis et. al. (2020) </a:t>
            </a:r>
            <a:r>
              <a:rPr lang="en-US" sz="800" dirty="0" smtClean="0">
                <a:solidFill>
                  <a:srgbClr val="000000"/>
                </a:solidFill>
              </a:rPr>
              <a:t> </a:t>
            </a:r>
            <a:r>
              <a:rPr lang="en-US" sz="800" dirty="0">
                <a:solidFill>
                  <a:srgbClr val="000000"/>
                </a:solidFill>
              </a:rPr>
              <a:t>| Front. Astron. Space </a:t>
            </a:r>
            <a:r>
              <a:rPr lang="en-US" sz="800" dirty="0" err="1">
                <a:solidFill>
                  <a:srgbClr val="000000"/>
                </a:solidFill>
              </a:rPr>
              <a:t>Sci</a:t>
            </a:r>
            <a:r>
              <a:rPr lang="en-US" sz="800" dirty="0">
                <a:solidFill>
                  <a:srgbClr val="00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975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2"/>
          <p:cNvSpPr txBox="1">
            <a:spLocks/>
          </p:cNvSpPr>
          <p:nvPr/>
        </p:nvSpPr>
        <p:spPr>
          <a:xfrm>
            <a:off x="576000" y="0"/>
            <a:ext cx="11041200" cy="722376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baseline="0">
                <a:solidFill>
                  <a:srgbClr val="000000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Future – Approaching the bow shock</a:t>
            </a:r>
            <a:endParaRPr lang="sv-SE" dirty="0"/>
          </a:p>
        </p:txBody>
      </p:sp>
      <p:pic>
        <p:nvPicPr>
          <p:cNvPr id="16" name="S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800425" y="1404295"/>
            <a:ext cx="2657955" cy="370996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72193" y="4418980"/>
            <a:ext cx="3231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rgbClr val="000000"/>
                </a:solidFill>
              </a:rPr>
              <a:t>Palmroth</a:t>
            </a:r>
            <a:r>
              <a:rPr lang="en-US" sz="900" dirty="0">
                <a:solidFill>
                  <a:srgbClr val="000000"/>
                </a:solidFill>
              </a:rPr>
              <a:t> M. et al. (2018</a:t>
            </a:r>
            <a:r>
              <a:rPr lang="en-US" sz="900" dirty="0" smtClean="0">
                <a:solidFill>
                  <a:srgbClr val="000000"/>
                </a:solidFill>
              </a:rPr>
              <a:t>) | </a:t>
            </a:r>
            <a:r>
              <a:rPr lang="en-US" sz="900" dirty="0">
                <a:solidFill>
                  <a:srgbClr val="000000"/>
                </a:solidFill>
              </a:rPr>
              <a:t>| </a:t>
            </a:r>
            <a:r>
              <a:rPr lang="en-US" sz="900" dirty="0" err="1" smtClean="0">
                <a:solidFill>
                  <a:srgbClr val="000000"/>
                </a:solidFill>
              </a:rPr>
              <a:t>Annales</a:t>
            </a:r>
            <a:endParaRPr lang="en-US" sz="900" dirty="0" smtClean="0">
              <a:solidFill>
                <a:srgbClr val="000000"/>
              </a:solidFill>
            </a:endParaRPr>
          </a:p>
          <a:p>
            <a:r>
              <a:rPr lang="en-US" sz="900" dirty="0" err="1" smtClean="0">
                <a:solidFill>
                  <a:srgbClr val="000000"/>
                </a:solidFill>
              </a:rPr>
              <a:t>Palmroth</a:t>
            </a:r>
            <a:r>
              <a:rPr lang="en-US" sz="900" dirty="0" smtClean="0">
                <a:solidFill>
                  <a:srgbClr val="000000"/>
                </a:solidFill>
              </a:rPr>
              <a:t>, Raptis,  et. al. (2020) | </a:t>
            </a:r>
            <a:r>
              <a:rPr lang="en-US" sz="900" dirty="0" err="1" smtClean="0">
                <a:solidFill>
                  <a:srgbClr val="000000"/>
                </a:solidFill>
              </a:rPr>
              <a:t>Annales</a:t>
            </a:r>
            <a:r>
              <a:rPr lang="en-US" sz="900" dirty="0" smtClean="0">
                <a:solidFill>
                  <a:srgbClr val="000000"/>
                </a:solidFill>
              </a:rPr>
              <a:t> - Under Review</a:t>
            </a:r>
            <a:endParaRPr lang="sv-SE" sz="900" dirty="0">
              <a:solidFill>
                <a:srgbClr val="000000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7669756" y="1319403"/>
            <a:ext cx="4546758" cy="4895850"/>
            <a:chOff x="7275862" y="1319403"/>
            <a:chExt cx="4546758" cy="489585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55395" y="1319403"/>
              <a:ext cx="4467225" cy="4895850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7275862" y="1319403"/>
              <a:ext cx="250506" cy="5093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361688" y="1086936"/>
            <a:ext cx="291417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>
                <a:solidFill>
                  <a:srgbClr val="080808"/>
                </a:solidFill>
              </a:rPr>
              <a:t>How are Jets created? </a:t>
            </a:r>
          </a:p>
          <a:p>
            <a:endParaRPr lang="en-US" u="sng" dirty="0">
              <a:solidFill>
                <a:srgbClr val="08080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80808"/>
                </a:solidFill>
              </a:rPr>
              <a:t>Reconnection/FTEs (</a:t>
            </a:r>
            <a:r>
              <a:rPr lang="en-US" dirty="0" err="1" smtClean="0">
                <a:solidFill>
                  <a:srgbClr val="080808"/>
                </a:solidFill>
              </a:rPr>
              <a:t>Qpar</a:t>
            </a:r>
            <a:r>
              <a:rPr lang="en-US" dirty="0" smtClean="0">
                <a:solidFill>
                  <a:srgbClr val="080808"/>
                </a:solidFill>
              </a:rPr>
              <a:t>/</a:t>
            </a:r>
            <a:r>
              <a:rPr lang="en-US" dirty="0" err="1" smtClean="0">
                <a:solidFill>
                  <a:srgbClr val="080808"/>
                </a:solidFill>
              </a:rPr>
              <a:t>Qperp</a:t>
            </a:r>
            <a:r>
              <a:rPr lang="en-US" dirty="0" smtClean="0">
                <a:solidFill>
                  <a:srgbClr val="080808"/>
                </a:solidFill>
              </a:rPr>
              <a:t>) </a:t>
            </a:r>
          </a:p>
          <a:p>
            <a:endParaRPr lang="en-US" dirty="0" smtClean="0">
              <a:solidFill>
                <a:srgbClr val="08080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80808"/>
                </a:solidFill>
              </a:rPr>
              <a:t>SLAMS penetrating bow shock</a:t>
            </a:r>
            <a:r>
              <a:rPr lang="el-GR" dirty="0" smtClean="0">
                <a:solidFill>
                  <a:srgbClr val="080808"/>
                </a:solidFill>
              </a:rPr>
              <a:t> (</a:t>
            </a:r>
            <a:r>
              <a:rPr lang="en-US" dirty="0" err="1" smtClean="0">
                <a:solidFill>
                  <a:srgbClr val="080808"/>
                </a:solidFill>
              </a:rPr>
              <a:t>Qpar</a:t>
            </a:r>
            <a:r>
              <a:rPr lang="en-US" dirty="0" smtClean="0">
                <a:solidFill>
                  <a:srgbClr val="080808"/>
                </a:solidFill>
              </a:rPr>
              <a:t>)?</a:t>
            </a:r>
          </a:p>
          <a:p>
            <a:endParaRPr lang="en-US" dirty="0" smtClean="0">
              <a:solidFill>
                <a:srgbClr val="08080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80808"/>
                </a:solidFill>
              </a:rPr>
              <a:t>Ripples (</a:t>
            </a:r>
            <a:r>
              <a:rPr lang="en-US" dirty="0" err="1" smtClean="0">
                <a:solidFill>
                  <a:srgbClr val="080808"/>
                </a:solidFill>
              </a:rPr>
              <a:t>Qpar</a:t>
            </a:r>
            <a:r>
              <a:rPr lang="en-US" dirty="0" smtClean="0">
                <a:solidFill>
                  <a:srgbClr val="080808"/>
                </a:solidFill>
              </a:rPr>
              <a:t>/</a:t>
            </a:r>
            <a:r>
              <a:rPr lang="en-US" dirty="0" err="1" smtClean="0">
                <a:solidFill>
                  <a:srgbClr val="080808"/>
                </a:solidFill>
              </a:rPr>
              <a:t>Qperp</a:t>
            </a:r>
            <a:r>
              <a:rPr lang="en-US" dirty="0" smtClean="0">
                <a:solidFill>
                  <a:srgbClr val="080808"/>
                </a:solidFill>
              </a:rPr>
              <a:t>)</a:t>
            </a:r>
          </a:p>
          <a:p>
            <a:endParaRPr lang="en-US" dirty="0" smtClean="0">
              <a:solidFill>
                <a:srgbClr val="080808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80808"/>
                </a:solidFill>
              </a:rPr>
              <a:t>…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84387" y="4260629"/>
            <a:ext cx="2941421" cy="216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361688" y="6270335"/>
            <a:ext cx="986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 smtClean="0">
                <a:solidFill>
                  <a:srgbClr val="000000"/>
                </a:solidFill>
              </a:rPr>
              <a:t>Johlander</a:t>
            </a:r>
            <a:r>
              <a:rPr lang="en-US" sz="900" dirty="0" smtClean="0">
                <a:solidFill>
                  <a:srgbClr val="000000"/>
                </a:solidFill>
              </a:rPr>
              <a:t> et al. (2016) | PRL </a:t>
            </a:r>
            <a:endParaRPr lang="sv-SE" sz="900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163808" y="6269140"/>
            <a:ext cx="26509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rgbClr val="000000"/>
                </a:solidFill>
              </a:rPr>
              <a:t>Raptis,  et. al. (2020) | JGR - Under Review</a:t>
            </a:r>
            <a:endParaRPr lang="sv-SE" sz="9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89788" y="6078538"/>
            <a:ext cx="325437" cy="244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TextBox 12"/>
          <p:cNvSpPr txBox="1"/>
          <p:nvPr/>
        </p:nvSpPr>
        <p:spPr>
          <a:xfrm>
            <a:off x="6060256" y="1930301"/>
            <a:ext cx="986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>
                <a:solidFill>
                  <a:srgbClr val="000000"/>
                </a:solidFill>
              </a:rPr>
              <a:t>Preisser</a:t>
            </a:r>
            <a:r>
              <a:rPr lang="en-US" sz="900" dirty="0">
                <a:solidFill>
                  <a:srgbClr val="000000"/>
                </a:solidFill>
              </a:rPr>
              <a:t> et al. (2020) | </a:t>
            </a:r>
            <a:r>
              <a:rPr lang="en-US" sz="900" dirty="0" err="1">
                <a:solidFill>
                  <a:srgbClr val="000000"/>
                </a:solidFill>
              </a:rPr>
              <a:t>ApJL</a:t>
            </a:r>
            <a:endParaRPr lang="sv-SE" sz="900" dirty="0">
              <a:solidFill>
                <a:srgbClr val="0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83643" y="2648587"/>
            <a:ext cx="986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rgbClr val="000000"/>
                </a:solidFill>
              </a:rPr>
              <a:t>Karlsson </a:t>
            </a:r>
            <a:r>
              <a:rPr lang="en-US" sz="900" dirty="0">
                <a:solidFill>
                  <a:srgbClr val="000000"/>
                </a:solidFill>
              </a:rPr>
              <a:t>et al. </a:t>
            </a:r>
            <a:r>
              <a:rPr lang="en-US" sz="900" dirty="0" smtClean="0">
                <a:solidFill>
                  <a:srgbClr val="000000"/>
                </a:solidFill>
              </a:rPr>
              <a:t>(2015) </a:t>
            </a:r>
            <a:r>
              <a:rPr lang="en-US" sz="900" dirty="0">
                <a:solidFill>
                  <a:srgbClr val="000000"/>
                </a:solidFill>
              </a:rPr>
              <a:t>| </a:t>
            </a:r>
            <a:r>
              <a:rPr lang="en-US" sz="900" dirty="0" smtClean="0">
                <a:solidFill>
                  <a:srgbClr val="000000"/>
                </a:solidFill>
              </a:rPr>
              <a:t>JGR</a:t>
            </a:r>
            <a:endParaRPr lang="sv-SE" sz="9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30483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20914" y="0"/>
            <a:ext cx="11196286" cy="6858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400" dirty="0" smtClean="0"/>
              <a:t>Extras</a:t>
            </a:r>
          </a:p>
        </p:txBody>
      </p:sp>
    </p:spTree>
    <p:extLst>
      <p:ext uri="{BB962C8B-B14F-4D97-AF65-F5344CB8AC3E}">
        <p14:creationId xmlns:p14="http://schemas.microsoft.com/office/powerpoint/2010/main" val="3566938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Occurrence of </a:t>
            </a:r>
            <a:r>
              <a:rPr lang="en-US" dirty="0" err="1" smtClean="0"/>
              <a:t>Qpar</a:t>
            </a:r>
            <a:r>
              <a:rPr lang="en-US" dirty="0" smtClean="0"/>
              <a:t> and </a:t>
            </a:r>
            <a:r>
              <a:rPr lang="en-US" dirty="0" err="1" smtClean="0"/>
              <a:t>Qperp</a:t>
            </a:r>
            <a:endParaRPr lang="sv-S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600" y="1066996"/>
            <a:ext cx="6080827" cy="41035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39" y="1926112"/>
            <a:ext cx="6117461" cy="276715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93161" y="6007368"/>
            <a:ext cx="39880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rgbClr val="000000"/>
                </a:solidFill>
              </a:rPr>
              <a:t>Raptis S.,  et. al. (2020) | JGR - Under Review</a:t>
            </a:r>
            <a:endParaRPr lang="sv-SE" sz="1100" dirty="0">
              <a:solidFill>
                <a:srgbClr val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63318" y="6007368"/>
            <a:ext cx="39880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>
                <a:solidFill>
                  <a:srgbClr val="000000"/>
                </a:solidFill>
              </a:rPr>
              <a:t>Vuorinen</a:t>
            </a:r>
            <a:r>
              <a:rPr lang="en-US" sz="1100" dirty="0" smtClean="0">
                <a:solidFill>
                  <a:srgbClr val="000000"/>
                </a:solidFill>
              </a:rPr>
              <a:t> .L,  et. al. (2019) | angeo-37-689-2019 </a:t>
            </a:r>
            <a:endParaRPr lang="sv-SE" sz="1100" dirty="0">
              <a:solidFill>
                <a:srgbClr val="0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57062" y="4911848"/>
            <a:ext cx="4641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~9 times more frequently </a:t>
            </a:r>
            <a:r>
              <a:rPr lang="en-US" dirty="0" err="1" smtClean="0">
                <a:solidFill>
                  <a:srgbClr val="000000"/>
                </a:solidFill>
              </a:rPr>
              <a:t>Qpar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than </a:t>
            </a:r>
            <a:r>
              <a:rPr lang="en-US" dirty="0" err="1" smtClean="0">
                <a:solidFill>
                  <a:srgbClr val="000000"/>
                </a:solidFill>
              </a:rPr>
              <a:t>Qperp</a:t>
            </a:r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93141" y="5096345"/>
            <a:ext cx="35403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Different criteria/ regions but still 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in agreement! ~5 times</a:t>
            </a:r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70448" y="1828800"/>
            <a:ext cx="438912" cy="2194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34225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610844"/>
          </a:xfrm>
        </p:spPr>
        <p:txBody>
          <a:bodyPr/>
          <a:lstStyle/>
          <a:p>
            <a:pPr algn="ctr"/>
            <a:r>
              <a:rPr lang="en-US" dirty="0" smtClean="0"/>
              <a:t>Classification Procedure in progress</a:t>
            </a:r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321" y="817880"/>
            <a:ext cx="9088586" cy="53320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345544" y="4346679"/>
            <a:ext cx="2295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Anisotropy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345544" y="4994401"/>
            <a:ext cx="2295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Magnetic Field Variance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345544" y="3702703"/>
            <a:ext cx="2295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High Energy Flux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345544" y="2806809"/>
            <a:ext cx="2295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Very High Energy</a:t>
            </a:r>
          </a:p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 Flux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345544" y="2125942"/>
            <a:ext cx="2295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Cone Angle</a:t>
            </a:r>
            <a:endParaRPr lang="sv-SE" sz="1600" dirty="0">
              <a:solidFill>
                <a:srgbClr val="0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63318" y="6007368"/>
            <a:ext cx="39880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rgbClr val="000000"/>
                </a:solidFill>
              </a:rPr>
              <a:t>Raptis,  et. al. (2020) | JGR - Under Review</a:t>
            </a:r>
            <a:endParaRPr lang="sv-SE" sz="11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16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U Leuven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KU Leuven</Template>
  <TotalTime>0</TotalTime>
  <Words>350</Words>
  <Application>Microsoft Office PowerPoint</Application>
  <PresentationFormat>Widescreen</PresentationFormat>
  <Paragraphs>51</Paragraphs>
  <Slides>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KU Leuven</vt:lpstr>
      <vt:lpstr>Jets downstream of quasi-parallel and quasi-perpendicular bow shock  Savvas Raptis  Division of Space and Plasma Physics, KTH Royal Institute of Technology, Stockholm, Sweden    MMS FALL SWT 2020 08/10/2020</vt:lpstr>
      <vt:lpstr>Introduction – Magnetosheath Jets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Occurrence of Qpar and Qperp</vt:lpstr>
      <vt:lpstr>Classification Procedure in 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2017-09-13T11:47:32Z</dcterms:created>
  <dcterms:modified xsi:type="dcterms:W3CDTF">2021-09-22T18:16:27Z</dcterms:modified>
</cp:coreProperties>
</file>